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70" r:id="rId2"/>
    <p:sldId id="257" r:id="rId3"/>
    <p:sldId id="258" r:id="rId4"/>
    <p:sldId id="271" r:id="rId5"/>
    <p:sldId id="272" r:id="rId6"/>
    <p:sldId id="260" r:id="rId7"/>
    <p:sldId id="274" r:id="rId8"/>
    <p:sldId id="261" r:id="rId9"/>
    <p:sldId id="266" r:id="rId10"/>
    <p:sldId id="275" r:id="rId11"/>
    <p:sldId id="262" r:id="rId12"/>
    <p:sldId id="263" r:id="rId13"/>
    <p:sldId id="276" r:id="rId14"/>
    <p:sldId id="277" r:id="rId15"/>
    <p:sldId id="264" r:id="rId16"/>
    <p:sldId id="280" r:id="rId17"/>
    <p:sldId id="265" r:id="rId18"/>
    <p:sldId id="279" r:id="rId19"/>
    <p:sldId id="268" r:id="rId20"/>
    <p:sldId id="278" r:id="rId21"/>
    <p:sldId id="273" r:id="rId22"/>
  </p:sldIdLst>
  <p:sldSz cx="9144000" cy="6858000" type="screen4x3"/>
  <p:notesSz cx="6858000" cy="9144000"/>
  <p:custDataLst>
    <p:tags r:id="rId2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>
        <p:scale>
          <a:sx n="78" d="100"/>
          <a:sy n="78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8385-A795-4D27-9ED5-E8BBFCA05522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34E7-425D-4978-AE20-F51D6086B9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10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34E7-425D-4978-AE20-F51D6086B9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89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34E7-425D-4978-AE20-F51D6086B9A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41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34E7-425D-4978-AE20-F51D6086B9A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5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34E7-425D-4978-AE20-F51D6086B9A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6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34E7-425D-4978-AE20-F51D6086B9A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1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51A424-26E5-49FD-B0A1-7351796888F9}" type="datetimeFigureOut">
              <a:rPr lang="it-IT" smtClean="0"/>
              <a:t>12/01/2015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04C4ED-3F42-4FE9-BF1B-E9289CF69EC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04048" cy="27639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56352" r="47699" b="14062"/>
          <a:stretch/>
        </p:blipFill>
        <p:spPr bwMode="auto">
          <a:xfrm>
            <a:off x="6372200" y="1"/>
            <a:ext cx="2771800" cy="13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068" y="3097642"/>
            <a:ext cx="5994092" cy="1200329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Mobilità dello staff 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Progetto New </a:t>
            </a:r>
            <a:r>
              <a:rPr lang="it-IT" sz="3600" b="1" dirty="0" err="1">
                <a:solidFill>
                  <a:srgbClr val="002060"/>
                </a:solidFill>
              </a:rPr>
              <a:t>C</a:t>
            </a:r>
            <a:r>
              <a:rPr lang="it-IT" sz="3600" b="1" dirty="0" err="1" smtClean="0">
                <a:solidFill>
                  <a:srgbClr val="002060"/>
                </a:solidFill>
              </a:rPr>
              <a:t>hallenges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21666" y="4797152"/>
            <a:ext cx="5100669" cy="12618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Liceo Scientifico </a:t>
            </a:r>
            <a:r>
              <a:rPr lang="it-IT" sz="2800" b="1" dirty="0"/>
              <a:t>S</a:t>
            </a:r>
            <a:r>
              <a:rPr lang="it-IT" sz="2800" b="1" dirty="0" smtClean="0"/>
              <a:t>tatale </a:t>
            </a:r>
          </a:p>
          <a:p>
            <a:pPr algn="ctr"/>
            <a:r>
              <a:rPr lang="it-IT" sz="2800" b="1" dirty="0" smtClean="0"/>
              <a:t>Leon Battista Alberti Napoli</a:t>
            </a:r>
          </a:p>
          <a:p>
            <a:pPr algn="ctr"/>
            <a:r>
              <a:rPr lang="it-IT" sz="2000" b="1" i="1" dirty="0" smtClean="0"/>
              <a:t>Prof. Loredana Esposito</a:t>
            </a:r>
            <a:endParaRPr lang="it-IT" sz="2000" b="1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22340" r="33547" b="28151"/>
          <a:stretch/>
        </p:blipFill>
        <p:spPr bwMode="auto">
          <a:xfrm>
            <a:off x="6225444" y="2060848"/>
            <a:ext cx="2737294" cy="223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" y="6294628"/>
            <a:ext cx="1683417" cy="6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5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1394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1)  PREPARAZIONE: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llout 1 7"/>
          <p:cNvSpPr/>
          <p:nvPr/>
        </p:nvSpPr>
        <p:spPr>
          <a:xfrm>
            <a:off x="539552" y="1916832"/>
            <a:ext cx="1368152" cy="1076994"/>
          </a:xfrm>
          <a:prstGeom prst="borderCallout1">
            <a:avLst>
              <a:gd name="adj1" fmla="val -507"/>
              <a:gd name="adj2" fmla="val 48319"/>
              <a:gd name="adj3" fmla="val -90411"/>
              <a:gd name="adj4" fmla="val 112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rgbClr val="DEF5FA"/>
                </a:solidFill>
              </a:rPr>
              <a:t>Creazione di un gruppo di progetto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2699792" y="1952961"/>
            <a:ext cx="1741512" cy="1054366"/>
          </a:xfrm>
          <a:prstGeom prst="borderCallout1">
            <a:avLst>
              <a:gd name="adj1" fmla="val 47272"/>
              <a:gd name="adj2" fmla="val -2767"/>
              <a:gd name="adj3" fmla="val 47522"/>
              <a:gd name="adj4" fmla="val -45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Focalizzazione sugli obiettivi del programma KA1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0" name="Callout 1 9"/>
          <p:cNvSpPr/>
          <p:nvPr/>
        </p:nvSpPr>
        <p:spPr>
          <a:xfrm>
            <a:off x="5220072" y="1930513"/>
            <a:ext cx="1440160" cy="1080120"/>
          </a:xfrm>
          <a:prstGeom prst="borderCallout1">
            <a:avLst>
              <a:gd name="adj1" fmla="val 49814"/>
              <a:gd name="adj2" fmla="val -51928"/>
              <a:gd name="adj3" fmla="val 48779"/>
              <a:gd name="adj4" fmla="val -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Redazione di un Piano di Sviluppo Europeo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429725" y="2005168"/>
            <a:ext cx="1656184" cy="930810"/>
          </a:xfrm>
          <a:prstGeom prst="borderCallout1">
            <a:avLst>
              <a:gd name="adj1" fmla="val -1603"/>
              <a:gd name="adj2" fmla="val 34091"/>
              <a:gd name="adj3" fmla="val -117360"/>
              <a:gd name="adj4" fmla="val -2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Scelta  dell’area formativa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2" name="Callout 1 11"/>
          <p:cNvSpPr/>
          <p:nvPr/>
        </p:nvSpPr>
        <p:spPr>
          <a:xfrm>
            <a:off x="1970201" y="4190724"/>
            <a:ext cx="1980220" cy="1116704"/>
          </a:xfrm>
          <a:prstGeom prst="borderCallout1">
            <a:avLst>
              <a:gd name="adj1" fmla="val 47826"/>
              <a:gd name="adj2" fmla="val 100500"/>
              <a:gd name="adj3" fmla="val 41223"/>
              <a:gd name="adj4" fmla="val 179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Formulazione dei criteri per la selezione dei partecipanti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>
            <a:off x="5481400" y="3831264"/>
            <a:ext cx="3114093" cy="1476164"/>
          </a:xfrm>
          <a:prstGeom prst="borderCallout1">
            <a:avLst>
              <a:gd name="adj1" fmla="val -2536"/>
              <a:gd name="adj2" fmla="val 50951"/>
              <a:gd name="adj3" fmla="val -56326"/>
              <a:gd name="adj4" fmla="val 1135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Ricerca dei corsi di formazione all’estero rispondenti alle esigenze formative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4" name="Callout 1 13"/>
          <p:cNvSpPr/>
          <p:nvPr/>
        </p:nvSpPr>
        <p:spPr>
          <a:xfrm>
            <a:off x="2843808" y="5661248"/>
            <a:ext cx="4269098" cy="1023856"/>
          </a:xfrm>
          <a:prstGeom prst="borderCallout1">
            <a:avLst>
              <a:gd name="adj1" fmla="val 62051"/>
              <a:gd name="adj2" fmla="val -2508"/>
              <a:gd name="adj3" fmla="val 64596"/>
              <a:gd name="adj4" fmla="val -6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DEF5FA"/>
                </a:solidFill>
              </a:rPr>
              <a:t>Compilazione dell’i-</a:t>
            </a:r>
            <a:r>
              <a:rPr lang="it-IT" sz="2400" dirty="0" err="1" smtClean="0">
                <a:solidFill>
                  <a:srgbClr val="DEF5FA"/>
                </a:solidFill>
              </a:rPr>
              <a:t>form</a:t>
            </a:r>
            <a:endParaRPr lang="it-IT" sz="2400" dirty="0">
              <a:solidFill>
                <a:srgbClr val="DEF5F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ttore 1 17"/>
          <p:cNvCxnSpPr>
            <a:stCxn id="10" idx="0"/>
            <a:endCxn id="11" idx="2"/>
          </p:cNvCxnSpPr>
          <p:nvPr/>
        </p:nvCxnSpPr>
        <p:spPr>
          <a:xfrm>
            <a:off x="6660232" y="2470573"/>
            <a:ext cx="7694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475656" y="188640"/>
            <a:ext cx="6264696" cy="720080"/>
          </a:xfrm>
          <a:prstGeom prst="rect">
            <a:avLst/>
          </a:prstGeom>
          <a:gradFill flip="none" rotWithShape="1">
            <a:gsLst>
              <a:gs pos="74000">
                <a:schemeClr val="bg2">
                  <a:tint val="45000"/>
                  <a:shade val="99000"/>
                  <a:satMod val="350000"/>
                  <a:alpha val="38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Ricerca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su internet</a:t>
            </a:r>
          </a:p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Associazioni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professionali docenti</a:t>
            </a:r>
          </a:p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Contatti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precedenti con partner stranieri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di partenariati europei</a:t>
            </a:r>
          </a:p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Istituti di Lingua e Cultura presenti sul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territorio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Etwinning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Scelta del corso di formazione 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della sede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7" y="6343521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54872"/>
            <a:ext cx="4536504" cy="30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700" y="6524965"/>
            <a:ext cx="881845" cy="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3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 smtClean="0">
                <a:solidFill>
                  <a:schemeClr val="accent1">
                    <a:lumMod val="75000"/>
                  </a:schemeClr>
                </a:solidFill>
              </a:rPr>
              <a:t>Pre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-Iscrizione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al corso </a:t>
            </a:r>
          </a:p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Accordi pratici tra l’ente di formazione ed i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partecipanti relativi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alle modalità di svolgimento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del corso</a:t>
            </a:r>
          </a:p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Preparazione generale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linguistica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, culturale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pedagogica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richiesta  ai partecipanti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prima della partenza</a:t>
            </a:r>
          </a:p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Scelta della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sistemazione</a:t>
            </a:r>
          </a:p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Informazione sugli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aspetti finanziari</a:t>
            </a:r>
          </a:p>
          <a:p>
            <a:pPr marL="109728" indent="0">
              <a:buNone/>
            </a:pPr>
            <a:r>
              <a:rPr lang="it-IT" i="1" dirty="0"/>
              <a:t>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PREPARAZIONE PER L’ATTIVITA’ DI FORMAZIONE: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1394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1)  PREPARAZIONE: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llout 1 7"/>
          <p:cNvSpPr/>
          <p:nvPr/>
        </p:nvSpPr>
        <p:spPr>
          <a:xfrm>
            <a:off x="539552" y="1916832"/>
            <a:ext cx="1368152" cy="1076994"/>
          </a:xfrm>
          <a:prstGeom prst="borderCallout1">
            <a:avLst>
              <a:gd name="adj1" fmla="val -507"/>
              <a:gd name="adj2" fmla="val 48319"/>
              <a:gd name="adj3" fmla="val -90411"/>
              <a:gd name="adj4" fmla="val 112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rgbClr val="DEF5FA"/>
                </a:solidFill>
              </a:rPr>
              <a:t>Creazione di un gruppo di progetto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2699792" y="1952961"/>
            <a:ext cx="1741512" cy="1054366"/>
          </a:xfrm>
          <a:prstGeom prst="borderCallout1">
            <a:avLst>
              <a:gd name="adj1" fmla="val 47272"/>
              <a:gd name="adj2" fmla="val -2767"/>
              <a:gd name="adj3" fmla="val 47522"/>
              <a:gd name="adj4" fmla="val -45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Focalizzazione sugli obiettivi del programma KA1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0" name="Callout 1 9"/>
          <p:cNvSpPr/>
          <p:nvPr/>
        </p:nvSpPr>
        <p:spPr>
          <a:xfrm>
            <a:off x="5220072" y="1930513"/>
            <a:ext cx="1440160" cy="1080120"/>
          </a:xfrm>
          <a:prstGeom prst="borderCallout1">
            <a:avLst>
              <a:gd name="adj1" fmla="val 49814"/>
              <a:gd name="adj2" fmla="val -51928"/>
              <a:gd name="adj3" fmla="val 48779"/>
              <a:gd name="adj4" fmla="val -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Redazione di un Piano di Sviluppo Europeo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429725" y="2005168"/>
            <a:ext cx="1656184" cy="930810"/>
          </a:xfrm>
          <a:prstGeom prst="borderCallout1">
            <a:avLst>
              <a:gd name="adj1" fmla="val -1603"/>
              <a:gd name="adj2" fmla="val 34091"/>
              <a:gd name="adj3" fmla="val -117360"/>
              <a:gd name="adj4" fmla="val -2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Scelta  dell’area formativa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2" name="Callout 1 11"/>
          <p:cNvSpPr/>
          <p:nvPr/>
        </p:nvSpPr>
        <p:spPr>
          <a:xfrm>
            <a:off x="881844" y="4253096"/>
            <a:ext cx="3006080" cy="1116704"/>
          </a:xfrm>
          <a:prstGeom prst="borderCallout1">
            <a:avLst>
              <a:gd name="adj1" fmla="val 50010"/>
              <a:gd name="adj2" fmla="val 99884"/>
              <a:gd name="adj3" fmla="val 46682"/>
              <a:gd name="adj4" fmla="val 1965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Formulazione dei criteri per la selezione dei partecipanti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>
            <a:off x="5796136" y="3861628"/>
            <a:ext cx="2232248" cy="1476164"/>
          </a:xfrm>
          <a:prstGeom prst="borderCallout1">
            <a:avLst>
              <a:gd name="adj1" fmla="val -885"/>
              <a:gd name="adj2" fmla="val 47302"/>
              <a:gd name="adj3" fmla="val -59629"/>
              <a:gd name="adj4" fmla="val 114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Ricerca dei corsi di formazione all’estero rispondenti alle esigenze formative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4" name="Callout 1 13"/>
          <p:cNvSpPr/>
          <p:nvPr/>
        </p:nvSpPr>
        <p:spPr>
          <a:xfrm>
            <a:off x="2339752" y="5661248"/>
            <a:ext cx="4773154" cy="1023856"/>
          </a:xfrm>
          <a:prstGeom prst="borderCallout1">
            <a:avLst>
              <a:gd name="adj1" fmla="val 62051"/>
              <a:gd name="adj2" fmla="val -2508"/>
              <a:gd name="adj3" fmla="val 57452"/>
              <a:gd name="adj4" fmla="val -5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DEF5FA"/>
                </a:solidFill>
              </a:rPr>
              <a:t>Compilazione dell’i-</a:t>
            </a:r>
            <a:r>
              <a:rPr lang="it-IT" sz="2400" dirty="0" err="1" smtClean="0">
                <a:solidFill>
                  <a:srgbClr val="DEF5FA"/>
                </a:solidFill>
              </a:rPr>
              <a:t>form</a:t>
            </a:r>
            <a:endParaRPr lang="it-IT" sz="2400" dirty="0">
              <a:solidFill>
                <a:srgbClr val="DEF5F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ttore 1 17"/>
          <p:cNvCxnSpPr>
            <a:stCxn id="10" idx="0"/>
            <a:endCxn id="11" idx="2"/>
          </p:cNvCxnSpPr>
          <p:nvPr/>
        </p:nvCxnSpPr>
        <p:spPr>
          <a:xfrm>
            <a:off x="6660232" y="2470573"/>
            <a:ext cx="7694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475656" y="188640"/>
            <a:ext cx="6264696" cy="720080"/>
          </a:xfrm>
          <a:prstGeom prst="rect">
            <a:avLst/>
          </a:prstGeom>
          <a:gradFill flip="none" rotWithShape="1">
            <a:gsLst>
              <a:gs pos="74000">
                <a:schemeClr val="bg2">
                  <a:tint val="45000"/>
                  <a:shade val="99000"/>
                  <a:satMod val="350000"/>
                  <a:alpha val="38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417243"/>
          </a:xfrm>
          <a:noFill/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progetto di mobilità è composto dalle seguenti fasi: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Preparazione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it-IT" sz="3200" b="1" u="sng" dirty="0" smtClean="0">
                <a:solidFill>
                  <a:srgbClr val="C00000"/>
                </a:solidFill>
              </a:rPr>
              <a:t>Implementazione delle </a:t>
            </a:r>
            <a:r>
              <a:rPr lang="it-IT" sz="3200" b="1" u="sng" dirty="0">
                <a:solidFill>
                  <a:srgbClr val="C00000"/>
                </a:solidFill>
              </a:rPr>
              <a:t>attività di mobilità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Follow-up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439"/>
            <a:ext cx="7810500" cy="231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Redigere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un diario di bordo delle 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attività utile per compilare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</a:rPr>
              <a:t>Il r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</a:rPr>
              <a:t>apporto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</a:rPr>
              <a:t>finale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in maniera opportuna e dettagliata</a:t>
            </a: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Annotare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le proprie riflessioni sulla qualità del corso </a:t>
            </a:r>
            <a:endParaRPr lang="it-IT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Valutare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preparazione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il monitoraggio ed il supporto fornito ai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partecipanti durante l’attività di mobilità</a:t>
            </a:r>
          </a:p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Raccogliere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materiale informativo e didattico da utilizzare per la disseminazione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  <a:r>
              <a:rPr lang="it-IT" sz="2800" dirty="0" smtClean="0">
                <a:solidFill>
                  <a:srgbClr val="C00000"/>
                </a:solidFill>
                <a:effectLst/>
              </a:rPr>
              <a:t>IMPLEMENTAZIONE DELLE ATTIVITA’ DI MOBILITA</a:t>
            </a:r>
            <a:r>
              <a:rPr lang="it-IT" sz="2700" dirty="0" smtClean="0">
                <a:solidFill>
                  <a:srgbClr val="C00000"/>
                </a:solidFill>
                <a:effectLst/>
              </a:rPr>
              <a:t>’</a:t>
            </a:r>
            <a:endParaRPr lang="it-IT" sz="2700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417243"/>
          </a:xfrm>
          <a:noFill/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progetto di mobilità è composto dalle seguenti fasi: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Preparazione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Implementazione delle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attività di mobilità</a:t>
            </a:r>
          </a:p>
          <a:p>
            <a:pPr marL="624078" indent="-514350">
              <a:buFont typeface="+mj-lt"/>
              <a:buAutoNum type="arabicPeriod"/>
            </a:pPr>
            <a:r>
              <a:rPr lang="it-IT" sz="3200" b="1" u="sng" dirty="0" smtClean="0">
                <a:solidFill>
                  <a:srgbClr val="00B050"/>
                </a:solidFill>
              </a:rPr>
              <a:t>Follow-up</a:t>
            </a:r>
            <a:r>
              <a:rPr lang="it-IT" sz="3200" b="1" u="sng" dirty="0" smtClean="0">
                <a:solidFill>
                  <a:srgbClr val="C00000"/>
                </a:solidFill>
              </a:rPr>
              <a:t> </a:t>
            </a:r>
            <a:endParaRPr lang="it-IT" sz="3200" u="sng" dirty="0">
              <a:solidFill>
                <a:srgbClr val="C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439"/>
            <a:ext cx="7810500" cy="231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7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18" y="1481329"/>
            <a:ext cx="8640962" cy="2451728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alutazione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delle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attività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 del loro impatto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iconoscimento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risultati dell’apprendimento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dei partecipanti durante l’attività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Disseminazione e valorizzazione dei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risultati del progetto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FOLLOW UP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 descr="http://3.bp.blogspot.com/-_qOIPfayM5M/UHgPWO4EPyI/AAAAAAAA50Q/ZP9yS-mVrks/s1600/european%2Bun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9685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6332336"/>
            <a:ext cx="151216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1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1394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1)  PREPARAZIONE: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llout 1 7"/>
          <p:cNvSpPr/>
          <p:nvPr/>
        </p:nvSpPr>
        <p:spPr>
          <a:xfrm>
            <a:off x="539552" y="1916832"/>
            <a:ext cx="1368152" cy="1076994"/>
          </a:xfrm>
          <a:prstGeom prst="borderCallout1">
            <a:avLst>
              <a:gd name="adj1" fmla="val -507"/>
              <a:gd name="adj2" fmla="val 48319"/>
              <a:gd name="adj3" fmla="val -90411"/>
              <a:gd name="adj4" fmla="val 112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rgbClr val="DEF5FA"/>
                </a:solidFill>
              </a:rPr>
              <a:t>Creazione di un gruppo di progetto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2699792" y="1952961"/>
            <a:ext cx="1741512" cy="1054366"/>
          </a:xfrm>
          <a:prstGeom prst="borderCallout1">
            <a:avLst>
              <a:gd name="adj1" fmla="val 47272"/>
              <a:gd name="adj2" fmla="val -2767"/>
              <a:gd name="adj3" fmla="val 47522"/>
              <a:gd name="adj4" fmla="val -45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Focalizzazione sugli obiettivi del programma KA1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0" name="Callout 1 9"/>
          <p:cNvSpPr/>
          <p:nvPr/>
        </p:nvSpPr>
        <p:spPr>
          <a:xfrm>
            <a:off x="5220072" y="1930513"/>
            <a:ext cx="1440160" cy="1080120"/>
          </a:xfrm>
          <a:prstGeom prst="borderCallout1">
            <a:avLst>
              <a:gd name="adj1" fmla="val 49814"/>
              <a:gd name="adj2" fmla="val -51928"/>
              <a:gd name="adj3" fmla="val 48779"/>
              <a:gd name="adj4" fmla="val -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Redazione di un Piano di Sviluppo Europeo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429725" y="2005168"/>
            <a:ext cx="1656184" cy="930810"/>
          </a:xfrm>
          <a:prstGeom prst="borderCallout1">
            <a:avLst>
              <a:gd name="adj1" fmla="val -1603"/>
              <a:gd name="adj2" fmla="val 34091"/>
              <a:gd name="adj3" fmla="val -117360"/>
              <a:gd name="adj4" fmla="val -2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Scelta  dell’area formativa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2" name="Callout 1 11"/>
          <p:cNvSpPr/>
          <p:nvPr/>
        </p:nvSpPr>
        <p:spPr>
          <a:xfrm>
            <a:off x="1691680" y="4253096"/>
            <a:ext cx="2196244" cy="1116704"/>
          </a:xfrm>
          <a:prstGeom prst="borderCallout1">
            <a:avLst>
              <a:gd name="adj1" fmla="val 50010"/>
              <a:gd name="adj2" fmla="val 99884"/>
              <a:gd name="adj3" fmla="val 46682"/>
              <a:gd name="adj4" fmla="val 19653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Formulazione dei criteri per la selezione dei partecipanti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>
            <a:off x="5796136" y="3861628"/>
            <a:ext cx="2232248" cy="1476164"/>
          </a:xfrm>
          <a:prstGeom prst="borderCallout1">
            <a:avLst>
              <a:gd name="adj1" fmla="val -885"/>
              <a:gd name="adj2" fmla="val 47302"/>
              <a:gd name="adj3" fmla="val -59629"/>
              <a:gd name="adj4" fmla="val 114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Ricerca dei corsi di formazione all’estero rispondenti alle esigenze formative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4" name="Callout 1 13"/>
          <p:cNvSpPr/>
          <p:nvPr/>
        </p:nvSpPr>
        <p:spPr>
          <a:xfrm>
            <a:off x="2339752" y="5661248"/>
            <a:ext cx="4773154" cy="1023856"/>
          </a:xfrm>
          <a:prstGeom prst="borderCallout1">
            <a:avLst>
              <a:gd name="adj1" fmla="val 62051"/>
              <a:gd name="adj2" fmla="val -2508"/>
              <a:gd name="adj3" fmla="val 57452"/>
              <a:gd name="adj4" fmla="val -56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Compilazione dell’i-</a:t>
            </a:r>
            <a:r>
              <a:rPr lang="it-IT" sz="2400" b="1" dirty="0" err="1" smtClean="0">
                <a:solidFill>
                  <a:schemeClr val="tx1"/>
                </a:solidFill>
              </a:rPr>
              <a:t>form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ttore 1 17"/>
          <p:cNvCxnSpPr>
            <a:stCxn id="10" idx="0"/>
            <a:endCxn id="11" idx="2"/>
          </p:cNvCxnSpPr>
          <p:nvPr/>
        </p:nvCxnSpPr>
        <p:spPr>
          <a:xfrm>
            <a:off x="6660232" y="2470573"/>
            <a:ext cx="7694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475656" y="188640"/>
            <a:ext cx="6264696" cy="720080"/>
          </a:xfrm>
          <a:prstGeom prst="rect">
            <a:avLst/>
          </a:prstGeom>
          <a:gradFill flip="none" rotWithShape="1">
            <a:gsLst>
              <a:gs pos="74000">
                <a:schemeClr val="bg2">
                  <a:tint val="45000"/>
                  <a:shade val="99000"/>
                  <a:satMod val="350000"/>
                  <a:alpha val="38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Buon lavoro 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Grazie per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 l’attenzione </a:t>
            </a:r>
            <a:r>
              <a:rPr lang="it-IT" b="0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http://www.poster.net/anonymous/anonymous-teamwork-skydivers-ii-990066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68052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558011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   Liceo </a:t>
            </a:r>
            <a:r>
              <a:rPr lang="it-IT" b="1" dirty="0"/>
              <a:t>Scientifico </a:t>
            </a:r>
            <a:r>
              <a:rPr lang="it-IT" b="1" dirty="0" smtClean="0"/>
              <a:t>Statale</a:t>
            </a:r>
          </a:p>
          <a:p>
            <a:r>
              <a:rPr lang="it-IT" b="1" dirty="0" smtClean="0"/>
              <a:t> </a:t>
            </a:r>
            <a:r>
              <a:rPr lang="it-IT" b="1" dirty="0"/>
              <a:t>“Leon Battista Alberti” Napoli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6332336"/>
            <a:ext cx="151216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41724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progetto di mobilità è composto dalle seguenti fasi: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Preparazione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Implementazione delle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attività di mobilità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Follow-up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439"/>
            <a:ext cx="7810500" cy="231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2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9849"/>
          </a:xfrm>
        </p:spPr>
        <p:txBody>
          <a:bodyPr>
            <a:normAutofit fontScale="55000" lnSpcReduction="20000"/>
          </a:bodyPr>
          <a:lstStyle/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migliorare il livello di competenze e capacità chiave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, essenziali per il mercato del lavoro e il loro contributo a una società coesa, in particolare attraverso la mobilità destinata all'apprendimento e una cooperazione rafforzata tra il mondo dell'istruzione e della formazione e il mondo del lavoro;</a:t>
            </a:r>
          </a:p>
          <a:p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</a:rPr>
              <a:t>promuovere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il miglioramento della qualità, l'eccellenza dell'innovazione, l'internazionalizzazione 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a livello di istituti di istruzione e formazione, attraverso una cooperazione transnazionale rafforzata tra fornitori di istruzione e altri soggetti interessati;</a:t>
            </a:r>
          </a:p>
          <a:p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</a:rPr>
              <a:t>favorire la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nascita di un'area di apprendimento permanente europea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 concepita per integrare le riforme politiche a livello nazionale </a:t>
            </a:r>
          </a:p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sostenere la modernizzazione dei sistemi di istruzione e formazione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, in particolare mediante una maggiore cooperazione politica, un miglior uso degli strumenti dell'UE per la trasparenza e il riconoscimento nonché la diffusione di buone prassi;</a:t>
            </a:r>
          </a:p>
          <a:p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</a:rPr>
              <a:t>Incoraggiare la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dimensione internazionale dell'istruzione e della formazione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, in particolare attraverso la cooperazione e mediante la promozione della mobilità e della cooperazione tra istituti d'istruzione superiore del programma e di paesi partner, anche grazie al potenziamento mirato della capacità nei paesi partner;</a:t>
            </a:r>
          </a:p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migliorare l'insegnamento e l'apprendimento delle lingue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 e promuovere l'ampia diversità linguistica dell'UE e la 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consapevolezza interculturale.</a:t>
            </a:r>
            <a:endParaRPr lang="it-IT" sz="2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OBIETTIVI SPECIFICI AZIONE CHIAVE 1: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" y="6332336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1394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1)  PREPARAZIONE: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llout 1 7"/>
          <p:cNvSpPr/>
          <p:nvPr/>
        </p:nvSpPr>
        <p:spPr>
          <a:xfrm>
            <a:off x="323528" y="1916832"/>
            <a:ext cx="1584176" cy="1076994"/>
          </a:xfrm>
          <a:prstGeom prst="borderCallout1">
            <a:avLst>
              <a:gd name="adj1" fmla="val -507"/>
              <a:gd name="adj2" fmla="val 48319"/>
              <a:gd name="adj3" fmla="val -90411"/>
              <a:gd name="adj4" fmla="val 1120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Creazione di un gruppo di progetto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2699792" y="1952961"/>
            <a:ext cx="1741512" cy="1054366"/>
          </a:xfrm>
          <a:prstGeom prst="borderCallout1">
            <a:avLst>
              <a:gd name="adj1" fmla="val 47272"/>
              <a:gd name="adj2" fmla="val -2767"/>
              <a:gd name="adj3" fmla="val 47522"/>
              <a:gd name="adj4" fmla="val -452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Focalizzazione sugli obiettivi del programma KA1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0" name="Callout 1 9"/>
          <p:cNvSpPr/>
          <p:nvPr/>
        </p:nvSpPr>
        <p:spPr>
          <a:xfrm>
            <a:off x="5220072" y="1930513"/>
            <a:ext cx="1440160" cy="1080120"/>
          </a:xfrm>
          <a:prstGeom prst="borderCallout1">
            <a:avLst>
              <a:gd name="adj1" fmla="val 49814"/>
              <a:gd name="adj2" fmla="val -51928"/>
              <a:gd name="adj3" fmla="val 48779"/>
              <a:gd name="adj4" fmla="val -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2"/>
                </a:solidFill>
              </a:rPr>
              <a:t>Redazione di un Piano di Sviluppo Europeo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429725" y="2005168"/>
            <a:ext cx="1656184" cy="930810"/>
          </a:xfrm>
          <a:prstGeom prst="borderCallout1">
            <a:avLst>
              <a:gd name="adj1" fmla="val -1603"/>
              <a:gd name="adj2" fmla="val 34091"/>
              <a:gd name="adj3" fmla="val -117360"/>
              <a:gd name="adj4" fmla="val -2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2"/>
                </a:solidFill>
              </a:rPr>
              <a:t>Scelta  dell’area formativa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12" name="Callout 1 11"/>
          <p:cNvSpPr/>
          <p:nvPr/>
        </p:nvSpPr>
        <p:spPr>
          <a:xfrm>
            <a:off x="1907704" y="3827479"/>
            <a:ext cx="1980220" cy="1116704"/>
          </a:xfrm>
          <a:prstGeom prst="borderCallout1">
            <a:avLst>
              <a:gd name="adj1" fmla="val 49680"/>
              <a:gd name="adj2" fmla="val 98699"/>
              <a:gd name="adj3" fmla="val 32427"/>
              <a:gd name="adj4" fmla="val 177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2"/>
                </a:solidFill>
              </a:rPr>
              <a:t>Formulazione dei criteri per la selezione dei partecipanti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>
            <a:off x="5447928" y="3821602"/>
            <a:ext cx="2232248" cy="1476164"/>
          </a:xfrm>
          <a:prstGeom prst="borderCallout1">
            <a:avLst>
              <a:gd name="adj1" fmla="val -2412"/>
              <a:gd name="adj2" fmla="val 71684"/>
              <a:gd name="adj3" fmla="val -55110"/>
              <a:gd name="adj4" fmla="val 120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2"/>
                </a:solidFill>
              </a:rPr>
              <a:t>Ricerca dei corsi di formazione all’estero rispondenti alle esigenze formative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14" name="Callout 1 13"/>
          <p:cNvSpPr/>
          <p:nvPr/>
        </p:nvSpPr>
        <p:spPr>
          <a:xfrm>
            <a:off x="2555776" y="5805264"/>
            <a:ext cx="6120680" cy="882160"/>
          </a:xfrm>
          <a:prstGeom prst="borderCallout1">
            <a:avLst>
              <a:gd name="adj1" fmla="val 62051"/>
              <a:gd name="adj2" fmla="val -2508"/>
              <a:gd name="adj3" fmla="val 60440"/>
              <a:gd name="adj4" fmla="val -5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bg2"/>
                </a:solidFill>
              </a:rPr>
              <a:t>Compilazione dell’i-</a:t>
            </a:r>
            <a:r>
              <a:rPr lang="it-IT" sz="2800" dirty="0" err="1" smtClean="0">
                <a:solidFill>
                  <a:schemeClr val="bg2"/>
                </a:solidFill>
              </a:rPr>
              <a:t>form</a:t>
            </a:r>
            <a:endParaRPr lang="it-IT" sz="2800" dirty="0">
              <a:solidFill>
                <a:schemeClr val="bg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ttore 1 17"/>
          <p:cNvCxnSpPr>
            <a:stCxn id="10" idx="0"/>
            <a:endCxn id="11" idx="2"/>
          </p:cNvCxnSpPr>
          <p:nvPr/>
        </p:nvCxnSpPr>
        <p:spPr>
          <a:xfrm>
            <a:off x="6660232" y="2470573"/>
            <a:ext cx="7694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475656" y="188640"/>
            <a:ext cx="6264696" cy="720080"/>
          </a:xfrm>
          <a:prstGeom prst="rect">
            <a:avLst/>
          </a:prstGeom>
          <a:gradFill flip="none" rotWithShape="1">
            <a:gsLst>
              <a:gs pos="74000">
                <a:schemeClr val="bg2">
                  <a:tint val="45000"/>
                  <a:shade val="99000"/>
                  <a:satMod val="350000"/>
                  <a:alpha val="38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441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31032" y="1268760"/>
            <a:ext cx="8712968" cy="4809849"/>
          </a:xfrm>
        </p:spPr>
        <p:txBody>
          <a:bodyPr>
            <a:normAutofit fontScale="92500" lnSpcReduction="10000"/>
          </a:bodyPr>
          <a:lstStyle/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igliorare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il livello di competenze e capacità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chiave</a:t>
            </a:r>
            <a:endParaRPr lang="it-IT" sz="29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romuovere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il miglioramento della qualità,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l'innovazione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l'internazionalizzazione</a:t>
            </a:r>
            <a:endParaRPr lang="it-IT" sz="29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avorire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nascita di un'area di apprendimento permanente europea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ostenere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modernizzazione dei sistemi di istruzione e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formazione</a:t>
            </a:r>
            <a:endParaRPr lang="it-IT" sz="29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Incoraggiare la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dimensione internazionale dell'istruzione e della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formazione</a:t>
            </a:r>
            <a:endParaRPr lang="it-IT" sz="29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igliorare 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l'insegnamento e l'apprendimento delle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lingue</a:t>
            </a:r>
            <a:endParaRPr lang="it-IT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OBIETTIVI SPECIFICI AZIONE CHIAVE 1: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" y="6332336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1394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1)  PREPARAZIONE: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llout 1 7"/>
          <p:cNvSpPr/>
          <p:nvPr/>
        </p:nvSpPr>
        <p:spPr>
          <a:xfrm>
            <a:off x="539552" y="1916832"/>
            <a:ext cx="1368152" cy="1076994"/>
          </a:xfrm>
          <a:prstGeom prst="borderCallout1">
            <a:avLst>
              <a:gd name="adj1" fmla="val -507"/>
              <a:gd name="adj2" fmla="val 48319"/>
              <a:gd name="adj3" fmla="val -90411"/>
              <a:gd name="adj4" fmla="val 112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rgbClr val="DEF5FA"/>
                </a:solidFill>
              </a:rPr>
              <a:t>Creazione di un gruppo di progetto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2699792" y="1952961"/>
            <a:ext cx="1741512" cy="1054366"/>
          </a:xfrm>
          <a:prstGeom prst="borderCallout1">
            <a:avLst>
              <a:gd name="adj1" fmla="val 47272"/>
              <a:gd name="adj2" fmla="val -2767"/>
              <a:gd name="adj3" fmla="val 47522"/>
              <a:gd name="adj4" fmla="val -45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Focalizzazione sugli obiettivi del programma KA1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0" name="Callout 1 9"/>
          <p:cNvSpPr/>
          <p:nvPr/>
        </p:nvSpPr>
        <p:spPr>
          <a:xfrm>
            <a:off x="5220072" y="1930513"/>
            <a:ext cx="1440160" cy="1080120"/>
          </a:xfrm>
          <a:prstGeom prst="borderCallout1">
            <a:avLst>
              <a:gd name="adj1" fmla="val 49814"/>
              <a:gd name="adj2" fmla="val -51928"/>
              <a:gd name="adj3" fmla="val 48779"/>
              <a:gd name="adj4" fmla="val -30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Redazione di un Piano di Sviluppo Europeo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429725" y="2005168"/>
            <a:ext cx="1656184" cy="930810"/>
          </a:xfrm>
          <a:prstGeom prst="borderCallout1">
            <a:avLst>
              <a:gd name="adj1" fmla="val -1603"/>
              <a:gd name="adj2" fmla="val 34091"/>
              <a:gd name="adj3" fmla="val -117360"/>
              <a:gd name="adj4" fmla="val -2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Scelta  dell’area formativa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2" name="Callout 1 11"/>
          <p:cNvSpPr/>
          <p:nvPr/>
        </p:nvSpPr>
        <p:spPr>
          <a:xfrm>
            <a:off x="1772854" y="3865270"/>
            <a:ext cx="1980220" cy="1116704"/>
          </a:xfrm>
          <a:prstGeom prst="borderCallout1">
            <a:avLst>
              <a:gd name="adj1" fmla="val 49680"/>
              <a:gd name="adj2" fmla="val 103055"/>
              <a:gd name="adj3" fmla="val 55602"/>
              <a:gd name="adj4" fmla="val 168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Formulazione dei criteri per la selezione dei partecipanti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>
            <a:off x="5164293" y="3806462"/>
            <a:ext cx="2232248" cy="1476164"/>
          </a:xfrm>
          <a:prstGeom prst="borderCallout1">
            <a:avLst>
              <a:gd name="adj1" fmla="val 47845"/>
              <a:gd name="adj2" fmla="val 100281"/>
              <a:gd name="adj3" fmla="val -58616"/>
              <a:gd name="adj4" fmla="val 156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Ricerca dei corsi di formazione all’estero rispondenti alle esigenze formative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4" name="Callout 1 13"/>
          <p:cNvSpPr/>
          <p:nvPr/>
        </p:nvSpPr>
        <p:spPr>
          <a:xfrm>
            <a:off x="2267744" y="5661248"/>
            <a:ext cx="5760640" cy="1023856"/>
          </a:xfrm>
          <a:prstGeom prst="borderCallout1">
            <a:avLst>
              <a:gd name="adj1" fmla="val 62051"/>
              <a:gd name="adj2" fmla="val -2508"/>
              <a:gd name="adj3" fmla="val 67180"/>
              <a:gd name="adj4" fmla="val 3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DEF5FA"/>
                </a:solidFill>
              </a:rPr>
              <a:t>Compilazione dell’i-</a:t>
            </a:r>
            <a:r>
              <a:rPr lang="it-IT" sz="2400" dirty="0" err="1" smtClean="0">
                <a:solidFill>
                  <a:srgbClr val="DEF5FA"/>
                </a:solidFill>
              </a:rPr>
              <a:t>form</a:t>
            </a:r>
            <a:endParaRPr lang="it-IT" sz="2400" dirty="0">
              <a:solidFill>
                <a:srgbClr val="DEF5F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ttore 1 17"/>
          <p:cNvCxnSpPr>
            <a:stCxn id="10" idx="0"/>
            <a:endCxn id="11" idx="2"/>
          </p:cNvCxnSpPr>
          <p:nvPr/>
        </p:nvCxnSpPr>
        <p:spPr>
          <a:xfrm>
            <a:off x="6660232" y="2470573"/>
            <a:ext cx="7694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475656" y="188640"/>
            <a:ext cx="6264696" cy="720080"/>
          </a:xfrm>
          <a:prstGeom prst="rect">
            <a:avLst/>
          </a:prstGeom>
          <a:gradFill flip="none" rotWithShape="1">
            <a:gsLst>
              <a:gs pos="74000">
                <a:schemeClr val="bg2">
                  <a:tint val="45000"/>
                  <a:shade val="99000"/>
                  <a:satMod val="350000"/>
                  <a:alpha val="38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Illustra 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come le mobilità progettate siano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109728" indent="0" algn="ctr">
              <a:buNone/>
            </a:pPr>
            <a:endParaRPr lang="it-IT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b="1" u="sng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b="1" u="sng" dirty="0" smtClean="0">
                <a:solidFill>
                  <a:schemeClr val="accent1">
                    <a:lumMod val="50000"/>
                  </a:schemeClr>
                </a:solidFill>
              </a:rPr>
              <a:t>oerenti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con il piano di sviluppo e modernizzazione della scuola</a:t>
            </a:r>
          </a:p>
          <a:p>
            <a:r>
              <a:rPr lang="it-IT" b="1" u="sng" dirty="0" smtClean="0">
                <a:solidFill>
                  <a:schemeClr val="accent1">
                    <a:lumMod val="50000"/>
                  </a:schemeClr>
                </a:solidFill>
              </a:rPr>
              <a:t>Rilevanti</a:t>
            </a:r>
            <a:r>
              <a:rPr lang="it-IT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per i singoli partecipanti e per l’istituzione scolastica nel suo complesso</a:t>
            </a:r>
          </a:p>
          <a:p>
            <a:r>
              <a:rPr lang="it-IT" b="1" u="sng" dirty="0" smtClean="0">
                <a:solidFill>
                  <a:schemeClr val="accent1">
                    <a:lumMod val="50000"/>
                  </a:schemeClr>
                </a:solidFill>
              </a:rPr>
              <a:t>Efficaci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per il miglioramento dell’insegnamento e dell’apprendimento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PIANO DI SVILUPPO EUROPEO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1394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1)  PREPARAZIONE: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llout 1 7"/>
          <p:cNvSpPr/>
          <p:nvPr/>
        </p:nvSpPr>
        <p:spPr>
          <a:xfrm>
            <a:off x="539552" y="1916832"/>
            <a:ext cx="1368152" cy="1076994"/>
          </a:xfrm>
          <a:prstGeom prst="borderCallout1">
            <a:avLst>
              <a:gd name="adj1" fmla="val -507"/>
              <a:gd name="adj2" fmla="val 48319"/>
              <a:gd name="adj3" fmla="val -90411"/>
              <a:gd name="adj4" fmla="val 112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rgbClr val="DEF5FA"/>
                </a:solidFill>
              </a:rPr>
              <a:t>Creazione di un gruppo di progetto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2699792" y="1952961"/>
            <a:ext cx="1741512" cy="1054366"/>
          </a:xfrm>
          <a:prstGeom prst="borderCallout1">
            <a:avLst>
              <a:gd name="adj1" fmla="val 47272"/>
              <a:gd name="adj2" fmla="val -2767"/>
              <a:gd name="adj3" fmla="val 47522"/>
              <a:gd name="adj4" fmla="val -45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Focalizzazione sugli obiettivi del programma KA1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0" name="Callout 1 9"/>
          <p:cNvSpPr/>
          <p:nvPr/>
        </p:nvSpPr>
        <p:spPr>
          <a:xfrm>
            <a:off x="5220072" y="1930513"/>
            <a:ext cx="1440160" cy="1080120"/>
          </a:xfrm>
          <a:prstGeom prst="borderCallout1">
            <a:avLst>
              <a:gd name="adj1" fmla="val 49814"/>
              <a:gd name="adj2" fmla="val -51928"/>
              <a:gd name="adj3" fmla="val 48779"/>
              <a:gd name="adj4" fmla="val -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Redazione di un Piano di Sviluppo Europeo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429725" y="2005168"/>
            <a:ext cx="1656184" cy="930810"/>
          </a:xfrm>
          <a:prstGeom prst="borderCallout1">
            <a:avLst>
              <a:gd name="adj1" fmla="val -1603"/>
              <a:gd name="adj2" fmla="val 34091"/>
              <a:gd name="adj3" fmla="val -117360"/>
              <a:gd name="adj4" fmla="val -29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Scelta  dell’area formativa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2" name="Callout 1 11"/>
          <p:cNvSpPr/>
          <p:nvPr/>
        </p:nvSpPr>
        <p:spPr>
          <a:xfrm>
            <a:off x="1252440" y="4195996"/>
            <a:ext cx="1980220" cy="1116704"/>
          </a:xfrm>
          <a:prstGeom prst="borderCallout1">
            <a:avLst>
              <a:gd name="adj1" fmla="val 52193"/>
              <a:gd name="adj2" fmla="val 100500"/>
              <a:gd name="adj3" fmla="val 56508"/>
              <a:gd name="adj4" fmla="val 201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Formulazione dei criteri per la selezione dei partecipanti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>
            <a:off x="5220072" y="3836536"/>
            <a:ext cx="2232248" cy="1476164"/>
          </a:xfrm>
          <a:prstGeom prst="borderCallout1">
            <a:avLst>
              <a:gd name="adj1" fmla="val 47845"/>
              <a:gd name="adj2" fmla="val 100281"/>
              <a:gd name="adj3" fmla="val -55110"/>
              <a:gd name="adj4" fmla="val 154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DEF5FA"/>
                </a:solidFill>
              </a:rPr>
              <a:t>Ricerca dei corsi di formazione all’estero rispondenti alle esigenze formative</a:t>
            </a:r>
            <a:endParaRPr lang="it-IT" sz="1600" dirty="0">
              <a:solidFill>
                <a:srgbClr val="DEF5FA"/>
              </a:solidFill>
            </a:endParaRPr>
          </a:p>
        </p:txBody>
      </p:sp>
      <p:sp>
        <p:nvSpPr>
          <p:cNvPr id="14" name="Callout 1 13"/>
          <p:cNvSpPr/>
          <p:nvPr/>
        </p:nvSpPr>
        <p:spPr>
          <a:xfrm>
            <a:off x="2483768" y="5661248"/>
            <a:ext cx="4629138" cy="1023856"/>
          </a:xfrm>
          <a:prstGeom prst="borderCallout1">
            <a:avLst>
              <a:gd name="adj1" fmla="val 62051"/>
              <a:gd name="adj2" fmla="val -2508"/>
              <a:gd name="adj3" fmla="val 66978"/>
              <a:gd name="adj4" fmla="val -2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DEF5FA"/>
                </a:solidFill>
              </a:rPr>
              <a:t>Compilazione dell’i-</a:t>
            </a:r>
            <a:r>
              <a:rPr lang="it-IT" sz="2400" dirty="0" err="1" smtClean="0">
                <a:solidFill>
                  <a:srgbClr val="DEF5FA"/>
                </a:solidFill>
              </a:rPr>
              <a:t>form</a:t>
            </a:r>
            <a:endParaRPr lang="it-IT" sz="2400" dirty="0">
              <a:solidFill>
                <a:srgbClr val="DEF5F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ttore 1 17"/>
          <p:cNvCxnSpPr>
            <a:stCxn id="10" idx="0"/>
            <a:endCxn id="11" idx="2"/>
          </p:cNvCxnSpPr>
          <p:nvPr/>
        </p:nvCxnSpPr>
        <p:spPr>
          <a:xfrm>
            <a:off x="6660232" y="2470573"/>
            <a:ext cx="7694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475656" y="188640"/>
            <a:ext cx="6264696" cy="720080"/>
          </a:xfrm>
          <a:prstGeom prst="rect">
            <a:avLst/>
          </a:prstGeom>
          <a:gradFill flip="none" rotWithShape="1">
            <a:gsLst>
              <a:gs pos="74000">
                <a:schemeClr val="bg2">
                  <a:tint val="45000"/>
                  <a:shade val="99000"/>
                  <a:satMod val="350000"/>
                  <a:alpha val="38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4" b="41266"/>
          <a:stretch/>
        </p:blipFill>
        <p:spPr>
          <a:xfrm>
            <a:off x="107504" y="1029540"/>
            <a:ext cx="4467957" cy="2517982"/>
          </a:xfrm>
          <a:prstGeom prst="rect">
            <a:avLst/>
          </a:prstGeom>
        </p:spPr>
      </p:pic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90870"/>
            <a:ext cx="3149080" cy="316313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SCELTA DELL’AREA FORMATIVA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91177"/>
            <a:ext cx="1763689" cy="5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70992"/>
            <a:ext cx="4878796" cy="24645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2720"/>
            <a:ext cx="364055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it-IT" dirty="0" smtClean="0"/>
              <a:t>PROGETTO NEW </a:t>
            </a:r>
            <a:r>
              <a:rPr lang="it-IT" dirty="0" smtClean="0"/>
              <a:t>CHALLENGES</a:t>
            </a:r>
            <a:endParaRPr lang="it-IT" dirty="0"/>
          </a:p>
        </p:txBody>
      </p:sp>
      <p:pic>
        <p:nvPicPr>
          <p:cNvPr id="4" name="Segnaposto contenuto 3" descr="http://3.bp.blogspot.com/--TGfdGRWolQ/Tdsji7hX7kI/AAAAAAAAABA/85sLRw2Ly4w/s1600/Digital+Nativ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8084"/>
            <a:ext cx="4925228" cy="51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176368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65c8ef7d83245fdb635bd39998a44ffafb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</TotalTime>
  <Words>835</Words>
  <Application>Microsoft Office PowerPoint</Application>
  <PresentationFormat>Presentazione su schermo (4:3)</PresentationFormat>
  <Paragraphs>123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Viale</vt:lpstr>
      <vt:lpstr>Presentazione standard di PowerPoint</vt:lpstr>
      <vt:lpstr>Presentazione standard di PowerPoint</vt:lpstr>
      <vt:lpstr>1)  PREPARAZIONE:</vt:lpstr>
      <vt:lpstr>OBIETTIVI SPECIFICI AZIONE CHIAVE 1:</vt:lpstr>
      <vt:lpstr>1)  PREPARAZIONE:</vt:lpstr>
      <vt:lpstr>PIANO DI SVILUPPO EUROPEO</vt:lpstr>
      <vt:lpstr>1)  PREPARAZIONE:</vt:lpstr>
      <vt:lpstr>SCELTA DELL’AREA FORMATIVA</vt:lpstr>
      <vt:lpstr>PROGETTO NEW CHALLENGES</vt:lpstr>
      <vt:lpstr>1)  PREPARAZIONE:</vt:lpstr>
      <vt:lpstr>Scelta del corso di formazione e della sede</vt:lpstr>
      <vt:lpstr>PREPARAZIONE PER L’ATTIVITA’ DI FORMAZIONE:</vt:lpstr>
      <vt:lpstr>1)  PREPARAZIONE:</vt:lpstr>
      <vt:lpstr>Presentazione standard di PowerPoint</vt:lpstr>
      <vt:lpstr>  IMPLEMENTAZIONE DELLE ATTIVITA’ DI MOBILITA’</vt:lpstr>
      <vt:lpstr>Presentazione standard di PowerPoint</vt:lpstr>
      <vt:lpstr> FOLLOW UP</vt:lpstr>
      <vt:lpstr>1)  PREPARAZIONE:</vt:lpstr>
      <vt:lpstr>  Buon lavoro e Grazie per     l’attenzione !</vt:lpstr>
      <vt:lpstr>Presentazione standard di PowerPoint</vt:lpstr>
      <vt:lpstr>OBIETTIVI SPECIFICI AZIONE CHIAVE 1:</vt:lpstr>
    </vt:vector>
  </TitlesOfParts>
  <Company>DzForum.net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fausto</cp:lastModifiedBy>
  <cp:revision>74</cp:revision>
  <dcterms:created xsi:type="dcterms:W3CDTF">2015-01-11T10:22:18Z</dcterms:created>
  <dcterms:modified xsi:type="dcterms:W3CDTF">2015-01-12T20:50:43Z</dcterms:modified>
</cp:coreProperties>
</file>